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8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724" r:id="rId4"/>
    <p:sldMasterId id="2147483685" r:id="rId5"/>
    <p:sldMasterId id="2147483730" r:id="rId6"/>
    <p:sldMasterId id="2147483937" r:id="rId7"/>
    <p:sldMasterId id="2147483948" r:id="rId8"/>
    <p:sldMasterId id="2147483956" r:id="rId9"/>
  </p:sldMasterIdLst>
  <p:notesMasterIdLst>
    <p:notesMasterId r:id="rId20"/>
  </p:notesMasterIdLst>
  <p:handoutMasterIdLst>
    <p:handoutMasterId r:id="rId21"/>
  </p:handoutMasterIdLst>
  <p:sldIdLst>
    <p:sldId id="257" r:id="rId10"/>
    <p:sldId id="302" r:id="rId11"/>
    <p:sldId id="343" r:id="rId12"/>
    <p:sldId id="360" r:id="rId13"/>
    <p:sldId id="365" r:id="rId14"/>
    <p:sldId id="362" r:id="rId15"/>
    <p:sldId id="802" r:id="rId16"/>
    <p:sldId id="363" r:id="rId17"/>
    <p:sldId id="286" r:id="rId18"/>
    <p:sldId id="291" r:id="rId19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11"/>
    <a:srgbClr val="003399"/>
    <a:srgbClr val="00091A"/>
    <a:srgbClr val="FF6600"/>
    <a:srgbClr val="FFFF00"/>
    <a:srgbClr val="CEFED3"/>
    <a:srgbClr val="FFE4C9"/>
    <a:srgbClr val="3155A6"/>
    <a:srgbClr val="64C3D5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6" autoAdjust="0"/>
    <p:restoredTop sz="94707" autoAdjust="0"/>
  </p:normalViewPr>
  <p:slideViewPr>
    <p:cSldViewPr>
      <p:cViewPr varScale="1">
        <p:scale>
          <a:sx n="72" d="100"/>
          <a:sy n="72" d="100"/>
        </p:scale>
        <p:origin x="58" y="34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20/5/2024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20/5/2024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20/5/2024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20/5/2024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19567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715525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1688297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6586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6349102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7ECD1-ECC6-4907-91CE-332E3C22D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4557" y="4707340"/>
            <a:ext cx="24970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5E5A86-00CA-4281-9261-C89A11657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29400" y="4707340"/>
            <a:ext cx="21656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46E91CE8-738D-49E7-BB4C-102236172844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1710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5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UY" dirty="0"/>
              <a:t>FIT - Gestión de Proyectos – plan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03D81-28E1-44AE-B247-A4697C8AECA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968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UY" dirty="0"/>
              <a:t>FIT - Gestión de Proyectos – plan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ECD1F-4486-4C92-8194-4F0673B360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859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UY" dirty="0"/>
              <a:t>FIT - Gestión de Proyectos – plan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E55A-46F2-4B81-A0FF-068E6DB6C7F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073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UY" dirty="0"/>
              <a:t>FIT - Gestión de Proyectos – plan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E24D5-6490-4951-853C-95701F70778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950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726324"/>
            <a:ext cx="5102116" cy="1915510"/>
          </a:xfrm>
        </p:spPr>
        <p:txBody>
          <a:bodyPr>
            <a:normAutofit/>
          </a:bodyPr>
          <a:lstStyle>
            <a:lvl1pPr>
              <a:defRPr sz="2700" baseline="0">
                <a:solidFill>
                  <a:schemeClr val="bg1"/>
                </a:solidFill>
                <a:latin typeface="Gill Sans" panose="020B0602020204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5710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9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E1E30C8F-3938-453D-96F4-21EDA597695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504DB9B0-6E50-4ED8-BE08-2838F7FAE01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58655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5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634" y="757237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s-UY" dirty="0"/>
              <a:t>FIT - Gestión de Proyectos – plan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B57FBC-52A3-499B-A8F9-F12881A877D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157" y="0"/>
            <a:ext cx="103584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371475" y="0"/>
            <a:ext cx="7144" cy="5143500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1" y="252413"/>
            <a:ext cx="8108156" cy="21431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3634" y="78338"/>
            <a:ext cx="5461231" cy="4970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762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 kern="1200">
          <a:solidFill>
            <a:srgbClr val="2F5597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 b="1">
          <a:solidFill>
            <a:srgbClr val="2F5597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4290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rgbClr val="2F5597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1932002" y="1105836"/>
            <a:ext cx="5831036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Cierre del proyecto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3791779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Actividades de cierre del proyecto o fase</a:t>
            </a: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s-UY" sz="2400" dirty="0">
                <a:solidFill>
                  <a:srgbClr val="002C68"/>
                </a:solidFill>
                <a:latin typeface="Comic Sans MS" panose="030F0702030302020204" pitchFamily="66" charset="0"/>
              </a:rPr>
              <a:t>Finalización de la propuesta educativa</a:t>
            </a: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05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Cierre del proyecto o fase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3BBBCC5-FD19-3237-2ED1-7FD0A35FF407}"/>
              </a:ext>
            </a:extLst>
          </p:cNvPr>
          <p:cNvGrpSpPr/>
          <p:nvPr/>
        </p:nvGrpSpPr>
        <p:grpSpPr>
          <a:xfrm>
            <a:off x="4067944" y="699542"/>
            <a:ext cx="4680520" cy="2190296"/>
            <a:chOff x="218132" y="731802"/>
            <a:chExt cx="4680520" cy="2190296"/>
          </a:xfrm>
        </p:grpSpPr>
        <p:grpSp>
          <p:nvGrpSpPr>
            <p:cNvPr id="78" name="Grupo 77">
              <a:extLst>
                <a:ext uri="{FF2B5EF4-FFF2-40B4-BE49-F238E27FC236}">
                  <a16:creationId xmlns:a16="http://schemas.microsoft.com/office/drawing/2014/main" id="{021334AF-D055-66F4-4159-24C2C207AAAF}"/>
                </a:ext>
              </a:extLst>
            </p:cNvPr>
            <p:cNvGrpSpPr/>
            <p:nvPr/>
          </p:nvGrpSpPr>
          <p:grpSpPr>
            <a:xfrm>
              <a:off x="379201" y="884926"/>
              <a:ext cx="4358381" cy="2037172"/>
              <a:chOff x="2921474" y="2556508"/>
              <a:chExt cx="3346976" cy="1439912"/>
            </a:xfrm>
          </p:grpSpPr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DF35E479-8ECB-36D6-72B3-591DD1298C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30977" y="2571750"/>
                <a:ext cx="800169" cy="922100"/>
              </a:xfrm>
              <a:prstGeom prst="rect">
                <a:avLst/>
              </a:prstGeom>
            </p:spPr>
          </p:pic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EDB24460-9325-B3FD-BF57-3F1802A6A0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66892" y="2556508"/>
                <a:ext cx="784928" cy="929721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3A46F133-33D9-C301-65DA-3ECF89F841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1585" y="2586992"/>
                <a:ext cx="807790" cy="914479"/>
              </a:xfrm>
              <a:prstGeom prst="rect">
                <a:avLst/>
              </a:prstGeom>
            </p:spPr>
          </p:pic>
          <p:sp>
            <p:nvSpPr>
              <p:cNvPr id="22" name="Flecha: a la derecha 21">
                <a:extLst>
                  <a:ext uri="{FF2B5EF4-FFF2-40B4-BE49-F238E27FC236}">
                    <a16:creationId xmlns:a16="http://schemas.microsoft.com/office/drawing/2014/main" id="{BCBF48F5-DA81-29F8-8A9B-3B839FAF971D}"/>
                  </a:ext>
                </a:extLst>
              </p:cNvPr>
              <p:cNvSpPr/>
              <p:nvPr/>
            </p:nvSpPr>
            <p:spPr>
              <a:xfrm>
                <a:off x="3889945" y="3024671"/>
                <a:ext cx="242638" cy="22854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BE74E292-DCED-033E-9596-A5797C01492C}"/>
                  </a:ext>
                </a:extLst>
              </p:cNvPr>
              <p:cNvSpPr/>
              <p:nvPr/>
            </p:nvSpPr>
            <p:spPr>
              <a:xfrm>
                <a:off x="5025214" y="3021369"/>
                <a:ext cx="242638" cy="22854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1B3DB58-5CD7-0CB0-7528-C87BF6AC16CE}"/>
                  </a:ext>
                </a:extLst>
              </p:cNvPr>
              <p:cNvSpPr txBox="1"/>
              <p:nvPr/>
            </p:nvSpPr>
            <p:spPr>
              <a:xfrm>
                <a:off x="2921474" y="3546187"/>
                <a:ext cx="1187980" cy="19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UY"/>
                </a:defPPr>
                <a:lvl1pPr algn="ctr">
                  <a:defRPr sz="1200">
                    <a:latin typeface="+mn-lt"/>
                  </a:defRPr>
                </a:lvl1pPr>
              </a:lstStyle>
              <a:p>
                <a:r>
                  <a:rPr lang="es-UY" dirty="0"/>
                  <a:t>Inicio y planificación</a:t>
                </a:r>
              </a:p>
            </p:txBody>
          </p:sp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F9A41B2E-D7F6-B0E4-E294-26DF81CE69B9}"/>
                  </a:ext>
                </a:extLst>
              </p:cNvPr>
              <p:cNvSpPr txBox="1"/>
              <p:nvPr/>
            </p:nvSpPr>
            <p:spPr>
              <a:xfrm>
                <a:off x="4101271" y="3534755"/>
                <a:ext cx="11879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200" dirty="0">
                    <a:latin typeface="+mn-lt"/>
                  </a:rPr>
                  <a:t>Ejecución y control</a:t>
                </a:r>
              </a:p>
            </p:txBody>
          </p:sp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30552310-BE2D-F845-5F57-A2DB4597351F}"/>
                  </a:ext>
                </a:extLst>
              </p:cNvPr>
              <p:cNvSpPr txBox="1"/>
              <p:nvPr/>
            </p:nvSpPr>
            <p:spPr>
              <a:xfrm>
                <a:off x="5080470" y="3512386"/>
                <a:ext cx="1187980" cy="19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UY"/>
                </a:defPPr>
                <a:lvl1pPr algn="ctr">
                  <a:defRPr sz="1200">
                    <a:latin typeface="+mn-lt"/>
                  </a:defRPr>
                </a:lvl1pPr>
              </a:lstStyle>
              <a:p>
                <a:r>
                  <a:rPr lang="es-UY" dirty="0"/>
                  <a:t>Cierre</a:t>
                </a:r>
              </a:p>
            </p:txBody>
          </p:sp>
        </p:grpSp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2D98F933-F21C-6294-ACCB-FB2A15899D5A}"/>
                </a:ext>
              </a:extLst>
            </p:cNvPr>
            <p:cNvSpPr/>
            <p:nvPr/>
          </p:nvSpPr>
          <p:spPr>
            <a:xfrm>
              <a:off x="218132" y="731802"/>
              <a:ext cx="4680520" cy="2016224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10FB54E-8B82-404D-22A9-E5F2B4578A7F}"/>
              </a:ext>
            </a:extLst>
          </p:cNvPr>
          <p:cNvSpPr txBox="1"/>
          <p:nvPr/>
        </p:nvSpPr>
        <p:spPr>
          <a:xfrm>
            <a:off x="281078" y="956449"/>
            <a:ext cx="3525979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En las lecciones anteriores hemos comentado los procesos de planificación, ejecución y control, típicos de todos los proyectos o fases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9E91CB8-74C6-8CE3-9869-10F157271EBF}"/>
              </a:ext>
            </a:extLst>
          </p:cNvPr>
          <p:cNvSpPr txBox="1"/>
          <p:nvPr/>
        </p:nvSpPr>
        <p:spPr>
          <a:xfrm>
            <a:off x="2120282" y="3119902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El objetivo del proceso de cierre es finalizar en forma adecuada y regulada todo el trabajo realizado por el proyecto, la documentación generada, contratos y todo tipo de relaciones, y en última instancia, realizar una evaluación y aprendizaje de lo hecho.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5E13119-D248-234C-66B3-5F86D7E542A8}"/>
              </a:ext>
            </a:extLst>
          </p:cNvPr>
          <p:cNvSpPr txBox="1"/>
          <p:nvPr/>
        </p:nvSpPr>
        <p:spPr>
          <a:xfrm>
            <a:off x="571344" y="2038175"/>
            <a:ext cx="3183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El último proceso que se realiza en todos los proyectos y fases es el de </a:t>
            </a:r>
            <a:r>
              <a:rPr lang="es-UY" sz="1200" b="1" i="1" dirty="0">
                <a:latin typeface="+mn-lt"/>
              </a:rPr>
              <a:t>cierre</a:t>
            </a:r>
            <a:r>
              <a:rPr lang="es-UY" sz="1200" dirty="0">
                <a:latin typeface="+mn-lt"/>
              </a:rPr>
              <a:t> del propio proyecto o fase.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0881290-410F-12AC-83A6-63571FB0EE26}"/>
              </a:ext>
            </a:extLst>
          </p:cNvPr>
          <p:cNvSpPr txBox="1"/>
          <p:nvPr/>
        </p:nvSpPr>
        <p:spPr>
          <a:xfrm>
            <a:off x="7320284" y="2231593"/>
            <a:ext cx="101359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s-UY"/>
            </a:defPPr>
            <a:lvl1pPr algn="ctr">
              <a:defRPr sz="1200">
                <a:latin typeface="+mn-lt"/>
              </a:defRPr>
            </a:lvl1pPr>
          </a:lstStyle>
          <a:p>
            <a:r>
              <a:rPr lang="es-UY" dirty="0">
                <a:solidFill>
                  <a:srgbClr val="FF0000"/>
                </a:solidFill>
              </a:rPr>
              <a:t>Cierre</a:t>
            </a:r>
          </a:p>
        </p:txBody>
      </p:sp>
    </p:spTree>
    <p:extLst>
      <p:ext uri="{BB962C8B-B14F-4D97-AF65-F5344CB8AC3E}">
        <p14:creationId xmlns:p14="http://schemas.microsoft.com/office/powerpoint/2010/main" val="341319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Cierre del proyecto o fase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3046B01-BC06-620F-F2E3-BC469FE50D3B}"/>
              </a:ext>
            </a:extLst>
          </p:cNvPr>
          <p:cNvSpPr txBox="1"/>
          <p:nvPr/>
        </p:nvSpPr>
        <p:spPr>
          <a:xfrm>
            <a:off x="123628" y="627534"/>
            <a:ext cx="3960439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75"/>
              </a:spcAft>
              <a:buClrTx/>
              <a:buSzTx/>
              <a:tabLst/>
              <a:defRPr/>
            </a:pPr>
            <a:r>
              <a:rPr kumimoji="0" lang="es-UY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¿Cuándo hay que realizar un cierre</a:t>
            </a: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 de proyecto?</a:t>
            </a:r>
            <a:endParaRPr kumimoji="0" lang="es-UY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C35B69C-B02F-4950-D8EF-98CD8627B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332" y="994009"/>
            <a:ext cx="3017735" cy="186044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A12BC26-3872-E5C5-B126-072329869834}"/>
              </a:ext>
            </a:extLst>
          </p:cNvPr>
          <p:cNvSpPr txBox="1"/>
          <p:nvPr/>
        </p:nvSpPr>
        <p:spPr>
          <a:xfrm>
            <a:off x="4355976" y="671079"/>
            <a:ext cx="4037963" cy="251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s-ES" altLang="es-UY" sz="1200" b="1" dirty="0">
                <a:latin typeface="+mj-lt"/>
              </a:rPr>
              <a:t>Siempre</a:t>
            </a:r>
            <a:r>
              <a:rPr lang="es-ES" altLang="es-UY" sz="1200" dirty="0">
                <a:latin typeface="+mj-lt"/>
              </a:rPr>
              <a:t>, </a:t>
            </a:r>
            <a:r>
              <a:rPr lang="es-ES" altLang="es-UY" sz="1200" b="1" dirty="0">
                <a:latin typeface="+mj-lt"/>
              </a:rPr>
              <a:t>no importa el resultado del proyecto</a:t>
            </a:r>
            <a:r>
              <a:rPr lang="es-ES" altLang="es-UY" sz="1200" dirty="0">
                <a:latin typeface="+mj-lt"/>
              </a:rPr>
              <a:t>:</a:t>
            </a:r>
          </a:p>
          <a:p>
            <a:pPr marL="800100" lvl="1" indent="-3429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>
                <a:latin typeface="+mj-lt"/>
              </a:rPr>
              <a:t>Exitosos </a:t>
            </a:r>
          </a:p>
          <a:p>
            <a:pPr marL="800100" lvl="1" indent="-3429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>
                <a:latin typeface="+mj-lt"/>
              </a:rPr>
              <a:t>Finalizados con logro parcial (la mayoría de los proyectos entran en esta categoría)</a:t>
            </a:r>
          </a:p>
          <a:p>
            <a:pPr marL="800100" lvl="1" indent="-3429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>
                <a:latin typeface="+mj-lt"/>
              </a:rPr>
              <a:t>Cancelados por la Agencia o por el organismo</a:t>
            </a:r>
          </a:p>
          <a:p>
            <a:pPr marL="800100" lvl="1" indent="-3429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>
                <a:latin typeface="+mj-lt"/>
              </a:rPr>
              <a:t>Terminados o suspendidos, luego de una evaluación inicial que no recomienda iniciar la ejecución, en el momento actual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2FE14F5-F1B1-A5E6-A9DB-3869155EFD28}"/>
              </a:ext>
            </a:extLst>
          </p:cNvPr>
          <p:cNvSpPr txBox="1"/>
          <p:nvPr/>
        </p:nvSpPr>
        <p:spPr>
          <a:xfrm>
            <a:off x="755576" y="317133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UY" sz="1200" dirty="0">
                <a:solidFill>
                  <a:srgbClr val="009900"/>
                </a:solidFill>
                <a:latin typeface="+mj-lt"/>
              </a:rPr>
              <a:t>Sea cual sea el resultado, o la razón por la que hay que terminar el proyecto, siempre se habrá generado valor, aunque sea una investigación o planificación inicial, una serie de capacitaciones del equipo o una encuesta a las partes interesadas…todo esto puede ser reutilizado por otros proyectos y por la organización.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UY" sz="1200" dirty="0">
              <a:solidFill>
                <a:srgbClr val="009900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UY" sz="1200" dirty="0">
                <a:solidFill>
                  <a:srgbClr val="0070C0"/>
                </a:solidFill>
                <a:latin typeface="+mj-lt"/>
              </a:rPr>
              <a:t>Además, el equipo de proyecto, y el patrocinador, deben comunicar este valor generado y a través de él buscar el reconocimiento de las personas del equipo, motivando a la organización para emprender nuevos proyectos.</a:t>
            </a:r>
          </a:p>
        </p:txBody>
      </p:sp>
    </p:spTree>
    <p:extLst>
      <p:ext uri="{BB962C8B-B14F-4D97-AF65-F5344CB8AC3E}">
        <p14:creationId xmlns:p14="http://schemas.microsoft.com/office/powerpoint/2010/main" val="54815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uiExpand="1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Cierre del proyecto o fase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3046B01-BC06-620F-F2E3-BC469FE50D3B}"/>
              </a:ext>
            </a:extLst>
          </p:cNvPr>
          <p:cNvSpPr txBox="1"/>
          <p:nvPr/>
        </p:nvSpPr>
        <p:spPr>
          <a:xfrm>
            <a:off x="179512" y="638289"/>
            <a:ext cx="3960439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75"/>
              </a:spcAft>
              <a:buClrTx/>
              <a:buSzTx/>
              <a:tabLst/>
              <a:defRPr/>
            </a:pPr>
            <a:r>
              <a:rPr kumimoji="0" lang="es-UY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actividad de cierre del proyecto o fase</a:t>
            </a:r>
            <a:r>
              <a:rPr kumimoji="0" lang="es-UY" sz="12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implica:</a:t>
            </a:r>
            <a:endParaRPr kumimoji="0" lang="es-UY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E29FA17-7529-9F63-F1BF-51374F277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31590"/>
            <a:ext cx="5938815" cy="360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 defTabSz="914400">
              <a:spcAft>
                <a:spcPts val="600"/>
              </a:spcAft>
              <a:buFont typeface="+mj-lt"/>
              <a:buAutoNum type="arabicPeriod"/>
            </a:pPr>
            <a:r>
              <a:rPr lang="es-ES" altLang="es-UY" sz="1200" dirty="0">
                <a:solidFill>
                  <a:srgbClr val="0070C0"/>
                </a:solidFill>
              </a:rPr>
              <a:t>Evaluar y presentar los resultados del proyecto, mostrando los </a:t>
            </a:r>
            <a:r>
              <a:rPr lang="es-ES" altLang="es-UY" sz="1200" b="1" dirty="0">
                <a:solidFill>
                  <a:srgbClr val="0070C0"/>
                </a:solidFill>
              </a:rPr>
              <a:t>logros obtenidos </a:t>
            </a:r>
            <a:br>
              <a:rPr lang="es-ES" altLang="es-UY" sz="1200" b="1" dirty="0">
                <a:solidFill>
                  <a:srgbClr val="0070C0"/>
                </a:solidFill>
              </a:rPr>
            </a:br>
            <a:r>
              <a:rPr lang="es-ES" altLang="es-UY" sz="1200" dirty="0">
                <a:solidFill>
                  <a:srgbClr val="0070C0"/>
                </a:solidFill>
              </a:rPr>
              <a:t>(o sea, el </a:t>
            </a:r>
            <a:r>
              <a:rPr lang="es-ES" altLang="es-UY" sz="1200" b="1" dirty="0">
                <a:solidFill>
                  <a:srgbClr val="0070C0"/>
                </a:solidFill>
              </a:rPr>
              <a:t>valor </a:t>
            </a:r>
            <a:r>
              <a:rPr lang="es-ES" altLang="es-UY" sz="1200" dirty="0">
                <a:solidFill>
                  <a:srgbClr val="0070C0"/>
                </a:solidFill>
              </a:rPr>
              <a:t>que el proyecto ha generado)</a:t>
            </a:r>
          </a:p>
          <a:p>
            <a:pPr marL="269875" lvl="1" indent="0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s-UY" sz="1200" dirty="0">
                <a:solidFill>
                  <a:schemeClr val="tx2"/>
                </a:solidFill>
              </a:rPr>
              <a:t>Todo proyecto </a:t>
            </a:r>
            <a:r>
              <a:rPr lang="es-UY" sz="1200" b="1" dirty="0">
                <a:solidFill>
                  <a:schemeClr val="tx2"/>
                </a:solidFill>
              </a:rPr>
              <a:t>siempre </a:t>
            </a:r>
            <a:r>
              <a:rPr lang="es-UY" sz="1200" dirty="0">
                <a:solidFill>
                  <a:schemeClr val="tx2"/>
                </a:solidFill>
              </a:rPr>
              <a:t>suma algo de </a:t>
            </a:r>
            <a:r>
              <a:rPr lang="es-UY" sz="1200" b="1" dirty="0">
                <a:solidFill>
                  <a:schemeClr val="tx2"/>
                </a:solidFill>
              </a:rPr>
              <a:t>valor</a:t>
            </a:r>
            <a:r>
              <a:rPr lang="es-UY" sz="1200" dirty="0">
                <a:solidFill>
                  <a:schemeClr val="tx2"/>
                </a:solidFill>
              </a:rPr>
              <a:t> en la organización. Por ejemplo:</a:t>
            </a:r>
          </a:p>
          <a:p>
            <a:pPr marL="628650" lvl="2" indent="-271463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i="1" dirty="0">
                <a:solidFill>
                  <a:schemeClr val="tx2"/>
                </a:solidFill>
              </a:rPr>
              <a:t>Nuevo conocimiento </a:t>
            </a:r>
            <a:r>
              <a:rPr lang="es-UY" sz="1200" dirty="0">
                <a:solidFill>
                  <a:schemeClr val="tx2"/>
                </a:solidFill>
              </a:rPr>
              <a:t>para la organización (Agesic y el organismo)</a:t>
            </a:r>
          </a:p>
          <a:p>
            <a:pPr marL="628650" lvl="2" indent="-271463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i="1" dirty="0">
                <a:solidFill>
                  <a:schemeClr val="tx2"/>
                </a:solidFill>
              </a:rPr>
              <a:t>Transformaciones</a:t>
            </a:r>
            <a:r>
              <a:rPr lang="es-UY" sz="1200" dirty="0">
                <a:solidFill>
                  <a:schemeClr val="tx2"/>
                </a:solidFill>
              </a:rPr>
              <a:t> en procesos, en sistemas, en infraestructura y en </a:t>
            </a:r>
            <a:br>
              <a:rPr lang="es-UY" sz="1200" dirty="0">
                <a:solidFill>
                  <a:schemeClr val="tx2"/>
                </a:solidFill>
              </a:rPr>
            </a:br>
            <a:r>
              <a:rPr lang="es-UY" sz="1200" dirty="0">
                <a:solidFill>
                  <a:schemeClr val="tx2"/>
                </a:solidFill>
              </a:rPr>
              <a:t>cultura organizacional, entre otras.</a:t>
            </a:r>
          </a:p>
          <a:p>
            <a:pPr marL="628650" lvl="2" indent="-271463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i="1" dirty="0">
                <a:solidFill>
                  <a:schemeClr val="tx2"/>
                </a:solidFill>
              </a:rPr>
              <a:t>Nuevos vínculos </a:t>
            </a:r>
            <a:r>
              <a:rPr lang="es-UY" sz="1200" dirty="0">
                <a:solidFill>
                  <a:schemeClr val="tx2"/>
                </a:solidFill>
              </a:rPr>
              <a:t>con proveedores y con otras partes interesadas que intervinieron a lo largo del proyecto.</a:t>
            </a:r>
          </a:p>
          <a:p>
            <a:pPr marL="628650" lvl="2" indent="-271463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i="1" dirty="0">
                <a:solidFill>
                  <a:schemeClr val="tx2"/>
                </a:solidFill>
              </a:rPr>
              <a:t>Lecciones aprendidas </a:t>
            </a:r>
            <a:r>
              <a:rPr lang="es-UY" sz="1200" dirty="0">
                <a:solidFill>
                  <a:schemeClr val="tx2"/>
                </a:solidFill>
              </a:rPr>
              <a:t>sobre situaciones complicadas que fueron resueltas, o sobre buenas prácticas que convendría repetir en futuros proyectos</a:t>
            </a:r>
          </a:p>
          <a:p>
            <a:pPr marL="628650" lvl="2" indent="-271463">
              <a:lnSpc>
                <a:spcPct val="11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i="1" dirty="0">
                <a:solidFill>
                  <a:schemeClr val="tx2"/>
                </a:solidFill>
              </a:rPr>
              <a:t>Experiencia</a:t>
            </a:r>
            <a:r>
              <a:rPr lang="es-UY" sz="1200" dirty="0">
                <a:solidFill>
                  <a:schemeClr val="tx2"/>
                </a:solidFill>
              </a:rPr>
              <a:t> </a:t>
            </a:r>
            <a:r>
              <a:rPr lang="es-UY" sz="1200" i="1" dirty="0">
                <a:solidFill>
                  <a:schemeClr val="tx2"/>
                </a:solidFill>
              </a:rPr>
              <a:t>en gestión de proyectos </a:t>
            </a:r>
            <a:r>
              <a:rPr lang="es-UY" sz="1200" dirty="0">
                <a:solidFill>
                  <a:schemeClr val="tx2"/>
                </a:solidFill>
              </a:rPr>
              <a:t>para el PM, y los involucrados </a:t>
            </a:r>
            <a:br>
              <a:rPr lang="es-UY" sz="1200" dirty="0">
                <a:solidFill>
                  <a:schemeClr val="tx2"/>
                </a:solidFill>
              </a:rPr>
            </a:br>
            <a:r>
              <a:rPr lang="es-UY" sz="1200" dirty="0">
                <a:solidFill>
                  <a:schemeClr val="tx2"/>
                </a:solidFill>
              </a:rPr>
              <a:t>en la gestión (en Agesic y en el organismo)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2E159F8-88A7-FABD-6071-B8454EC91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335" y="1131590"/>
            <a:ext cx="2866026" cy="236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6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Cierre del proyecto o fase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3046B01-BC06-620F-F2E3-BC469FE50D3B}"/>
              </a:ext>
            </a:extLst>
          </p:cNvPr>
          <p:cNvSpPr txBox="1"/>
          <p:nvPr/>
        </p:nvSpPr>
        <p:spPr>
          <a:xfrm>
            <a:off x="179512" y="638289"/>
            <a:ext cx="3960439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75"/>
              </a:spcAft>
              <a:buClrTx/>
              <a:buSzTx/>
              <a:tabLst/>
              <a:defRPr/>
            </a:pPr>
            <a:r>
              <a:rPr kumimoji="0" lang="es-UY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actividad de cierre del proyecto o fase</a:t>
            </a:r>
            <a:r>
              <a:rPr kumimoji="0" lang="es-UY" sz="12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implica:</a:t>
            </a:r>
            <a:endParaRPr kumimoji="0" lang="es-UY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E29FA17-7529-9F63-F1BF-51374F277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31590"/>
            <a:ext cx="6048672" cy="360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0225" indent="-530225" defTabSz="914400">
              <a:spcAft>
                <a:spcPts val="600"/>
              </a:spcAft>
              <a:buFont typeface="+mj-lt"/>
              <a:buAutoNum type="arabicPeriod" startAt="2"/>
            </a:pPr>
            <a:r>
              <a:rPr lang="es-ES" altLang="es-UY" sz="1200" dirty="0"/>
              <a:t>En caso del </a:t>
            </a:r>
            <a:r>
              <a:rPr lang="es-ES" altLang="es-UY" sz="1200" dirty="0">
                <a:solidFill>
                  <a:srgbClr val="0070C0"/>
                </a:solidFill>
              </a:rPr>
              <a:t>cierre de una fase o etapa</a:t>
            </a:r>
            <a:r>
              <a:rPr lang="es-ES" altLang="es-UY" sz="1200" dirty="0"/>
              <a:t>, en un enfoque de dirección </a:t>
            </a:r>
            <a:r>
              <a:rPr lang="es-ES" altLang="es-UY" sz="1200" dirty="0">
                <a:solidFill>
                  <a:srgbClr val="0070C0"/>
                </a:solidFill>
              </a:rPr>
              <a:t>adaptativo-iterativo</a:t>
            </a:r>
            <a:r>
              <a:rPr lang="es-ES" altLang="es-UY" sz="1200" dirty="0"/>
              <a:t>, es el momento de analizar si están dadas las condiciones para una siguiente fase, y cuál sería su alcance, restricciones y otros factores que la condicionarán (para incluirlas al planificar la próxima fase, cuando ésta inicie)</a:t>
            </a:r>
          </a:p>
          <a:p>
            <a:pPr marL="530225" indent="-530225">
              <a:spcAft>
                <a:spcPts val="600"/>
              </a:spcAft>
              <a:buFont typeface="+mj-lt"/>
              <a:buAutoNum type="arabicPeriod" startAt="2"/>
            </a:pPr>
            <a:r>
              <a:rPr lang="es-ES" altLang="es-UY" sz="1200" dirty="0"/>
              <a:t>En caso de un enfoque adaptativo </a:t>
            </a:r>
            <a:r>
              <a:rPr lang="es-ES" altLang="es-UY" sz="1200" dirty="0">
                <a:solidFill>
                  <a:srgbClr val="0070C0"/>
                </a:solidFill>
              </a:rPr>
              <a:t>ágil puro</a:t>
            </a:r>
            <a:r>
              <a:rPr lang="es-ES" altLang="es-UY" sz="1200" dirty="0"/>
              <a:t>, el cierre podría corresponder a un </a:t>
            </a:r>
            <a:r>
              <a:rPr lang="es-ES" altLang="es-UY" sz="1200" dirty="0">
                <a:solidFill>
                  <a:srgbClr val="0070C0"/>
                </a:solidFill>
              </a:rPr>
              <a:t>sprint final</a:t>
            </a:r>
            <a:r>
              <a:rPr lang="es-ES" altLang="es-UY" sz="1200" dirty="0"/>
              <a:t>, donde en vez entregar productos del proyecto, los resultados presentados son los documentos y actividades de cierre del proyecto total </a:t>
            </a:r>
          </a:p>
          <a:p>
            <a:pPr marL="530225" indent="-530225">
              <a:spcAft>
                <a:spcPts val="600"/>
              </a:spcAft>
              <a:buFont typeface="+mj-lt"/>
              <a:buAutoNum type="arabicPeriod" startAt="2"/>
            </a:pPr>
            <a:r>
              <a:rPr lang="es-ES" altLang="es-UY" sz="1200" dirty="0"/>
              <a:t>En todos los casos, esta etapa implica también culminar </a:t>
            </a:r>
            <a:r>
              <a:rPr lang="es-ES" altLang="es-UY" sz="1200" dirty="0">
                <a:solidFill>
                  <a:srgbClr val="0070C0"/>
                </a:solidFill>
              </a:rPr>
              <a:t>procesos administrativos</a:t>
            </a:r>
            <a:r>
              <a:rPr lang="es-ES" altLang="es-UY" sz="1200" i="1" dirty="0"/>
              <a:t>,</a:t>
            </a:r>
            <a:r>
              <a:rPr lang="es-ES" altLang="es-UY" sz="1200" dirty="0"/>
              <a:t> como: </a:t>
            </a:r>
          </a:p>
          <a:p>
            <a:pPr marL="1216025" lvl="1" indent="-5302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>
                <a:solidFill>
                  <a:srgbClr val="0070C0"/>
                </a:solidFill>
              </a:rPr>
              <a:t>Cerrar contratos </a:t>
            </a:r>
            <a:r>
              <a:rPr lang="es-ES" altLang="es-UY" sz="1200" dirty="0"/>
              <a:t>(en el caso de Agesic o con proveedores del organismo)</a:t>
            </a:r>
          </a:p>
          <a:p>
            <a:pPr marL="1216025" lvl="1" indent="-530225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>
                <a:solidFill>
                  <a:srgbClr val="0070C0"/>
                </a:solidFill>
              </a:rPr>
              <a:t>Depurar documentos </a:t>
            </a:r>
            <a:r>
              <a:rPr lang="es-ES" altLang="es-UY" sz="1200" dirty="0"/>
              <a:t>(versiones antiguas) y guardarlos en las carpetas adecuadas (propuestas por una PMO si existe, o acordadas por el equipo de proyecto de Agesic y el organismo)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2E159F8-88A7-FABD-6071-B8454EC91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335" y="1144806"/>
            <a:ext cx="2866026" cy="236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5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E64D6E1-A2AB-E663-50F0-F5A8F0443CE8}"/>
              </a:ext>
            </a:extLst>
          </p:cNvPr>
          <p:cNvSpPr txBox="1"/>
          <p:nvPr/>
        </p:nvSpPr>
        <p:spPr>
          <a:xfrm>
            <a:off x="4192947" y="478772"/>
            <a:ext cx="44644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UY"/>
            </a:defPPr>
            <a:lvl1pPr marR="0" lvl="0" defTabSz="457200" latinLnBrk="0">
              <a:lnSpc>
                <a:spcPct val="100000"/>
              </a:lnSpc>
              <a:spcAft>
                <a:spcPts val="975"/>
              </a:spcAft>
              <a:buClrTx/>
              <a:buSzTx/>
              <a:tabLst/>
              <a:defRPr kumimoji="0" sz="120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+mn-cs"/>
              </a:defRPr>
            </a:lvl1pPr>
          </a:lstStyle>
          <a:p>
            <a:r>
              <a:rPr lang="es-UY" dirty="0">
                <a:solidFill>
                  <a:srgbClr val="0070C0"/>
                </a:solidFill>
              </a:rPr>
              <a:t>5. Realizar uno o más eventos para el cierre de una fase o proyecto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6B7B73-1A3F-CE66-E41A-65129CE37E23}"/>
              </a:ext>
            </a:extLst>
          </p:cNvPr>
          <p:cNvSpPr txBox="1">
            <a:spLocks/>
          </p:cNvSpPr>
          <p:nvPr/>
        </p:nvSpPr>
        <p:spPr bwMode="auto">
          <a:xfrm>
            <a:off x="205498" y="1"/>
            <a:ext cx="7479506" cy="539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2F5597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F5597"/>
                </a:solidFill>
                <a:latin typeface="Calibri Light" panose="020F0302020204030204" pitchFamily="34" charset="0"/>
              </a:defRPr>
            </a:lvl9pPr>
          </a:lstStyle>
          <a:p>
            <a:pPr defTabSz="685800">
              <a:defRPr/>
            </a:pPr>
            <a:r>
              <a:rPr lang="es-UY" sz="2000" dirty="0">
                <a:solidFill>
                  <a:srgbClr val="7030A0"/>
                </a:solidFill>
              </a:rPr>
              <a:t>Cierre del proyecto o de una fase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9A3B6BB-A703-BB6E-78B9-084D2AB97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2947" y="974237"/>
            <a:ext cx="4627525" cy="385975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622285" algn="l"/>
              </a:tabLst>
            </a:pP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En el cierre siempre debe haber una </a:t>
            </a:r>
            <a:r>
              <a:rPr lang="es-ES" altLang="es-UY" sz="1200" b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actividad de comunicación</a:t>
            </a: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para informar de su finalización. Por ejemplo:</a:t>
            </a:r>
          </a:p>
          <a:p>
            <a:pPr marL="171450" indent="-17145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Realizar una presentación masiva, o un ciclo de charlas para distintos públicos (grupos de partes interesadas)</a:t>
            </a:r>
          </a:p>
          <a:p>
            <a:pPr marL="171450" indent="-17145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Según los invitados, y el objetivo que se busca con la presentación, planificar los mensajes del evento.</a:t>
            </a:r>
          </a:p>
          <a:p>
            <a:pPr marL="171450" indent="-17145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Recordar objetivo del proyecto o fase, </a:t>
            </a:r>
            <a:r>
              <a:rPr lang="es-ES" altLang="es-UY" sz="1200" b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pero mayor énfasis en el propósito, los beneficios esperados y el valor logrado </a:t>
            </a: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por el proyecto.</a:t>
            </a:r>
          </a:p>
          <a:p>
            <a:pPr marL="171450" indent="-17145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Presentar </a:t>
            </a:r>
            <a:r>
              <a:rPr lang="es-ES" altLang="es-UY" sz="1200" b="1" i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indicadores cuantitativos</a:t>
            </a: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pero también </a:t>
            </a:r>
            <a:r>
              <a:rPr lang="es-ES" altLang="es-UY" sz="1200" b="1" i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observaciones cualitativas</a:t>
            </a: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171450" indent="-17145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Explicitar lo que no se pudo lograr en forma de </a:t>
            </a:r>
            <a:r>
              <a:rPr lang="es-ES" altLang="es-UY" sz="1200" b="1" i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lecciones aprendidas</a:t>
            </a: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que también aportan valor.</a:t>
            </a:r>
          </a:p>
          <a:p>
            <a:pPr marL="171450" indent="-171450" defTabSz="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altLang="es-UY" sz="1200" b="1" i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Agradecer al equipo</a:t>
            </a:r>
            <a:r>
              <a:rPr lang="es-ES" altLang="es-UY" sz="1200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y a los colaboradores en general. En lo posible comentar algunas anécdotas graciosas o inspiradoras, para así terminar la presentación en forma positiva.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7D50969-B11F-765C-2C6B-35FEABD86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41392">
            <a:off x="334489" y="1822224"/>
            <a:ext cx="2904324" cy="186128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C507305-550B-D9F5-43FF-B8DCF557E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30897">
            <a:off x="842018" y="3088913"/>
            <a:ext cx="2952736" cy="207149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7C54074-591A-60BB-1AB9-A422E5416E9C}"/>
              </a:ext>
            </a:extLst>
          </p:cNvPr>
          <p:cNvSpPr txBox="1"/>
          <p:nvPr/>
        </p:nvSpPr>
        <p:spPr>
          <a:xfrm>
            <a:off x="179512" y="638289"/>
            <a:ext cx="3960439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75"/>
              </a:spcAft>
              <a:buClrTx/>
              <a:buSzTx/>
              <a:tabLst/>
              <a:defRPr/>
            </a:pPr>
            <a:r>
              <a:rPr kumimoji="0" lang="es-UY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actividad de cierre del proyecto o fase</a:t>
            </a:r>
            <a:r>
              <a:rPr kumimoji="0" lang="es-UY" sz="12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implica:</a:t>
            </a:r>
            <a:endParaRPr kumimoji="0" lang="es-UY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761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Cierre del proyecto o fase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3046B01-BC06-620F-F2E3-BC469FE50D3B}"/>
              </a:ext>
            </a:extLst>
          </p:cNvPr>
          <p:cNvSpPr txBox="1"/>
          <p:nvPr/>
        </p:nvSpPr>
        <p:spPr>
          <a:xfrm>
            <a:off x="179512" y="638289"/>
            <a:ext cx="3960439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75"/>
              </a:spcAft>
              <a:buClrTx/>
              <a:buSzTx/>
              <a:tabLst/>
              <a:defRPr/>
            </a:pPr>
            <a:r>
              <a:rPr kumimoji="0" lang="es-UY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actividad de cierre del proyecto o fase</a:t>
            </a:r>
            <a:r>
              <a:rPr kumimoji="0" lang="es-UY" sz="12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implica:</a:t>
            </a:r>
            <a:endParaRPr kumimoji="0" lang="es-UY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E29FA17-7529-9F63-F1BF-51374F277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31590"/>
            <a:ext cx="5938815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2F5597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71463" defTabSz="914400">
              <a:spcAft>
                <a:spcPts val="600"/>
              </a:spcAft>
              <a:buFont typeface="+mj-lt"/>
              <a:buAutoNum type="arabicPeriod" startAt="6"/>
            </a:pPr>
            <a:r>
              <a:rPr lang="es-ES" altLang="es-UY" sz="1200" i="1" dirty="0">
                <a:solidFill>
                  <a:srgbClr val="0070C0"/>
                </a:solidFill>
              </a:rPr>
              <a:t>Desvinculación de los equipos.</a:t>
            </a:r>
          </a:p>
          <a:p>
            <a:pPr marL="806450" lvl="1" indent="-27146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/>
              <a:t>En caso de un proyecto en el organismo, significa la despedida del equipo de Agesic, asegurando el mantenimiento de canales de comunicación (email u otros mecanismos), para el caso de consultas o retroalimentación futura sobre los resultados del proyecto</a:t>
            </a:r>
          </a:p>
          <a:p>
            <a:pPr marL="806450" lvl="1" indent="-27146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altLang="es-UY" sz="1200" dirty="0"/>
              <a:t>En caso del fin del proyecto de Agesic, puede significar la despedida de los proveedores contratados, asegurando también el mantenimiento de canales de comunicación (email u otros mecanismos), para el caso de consultas o retroalimentación futura sobre los productos desarrollados.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2E159F8-88A7-FABD-6071-B8454EC91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335" y="1144806"/>
            <a:ext cx="2866026" cy="2361247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AAF4B26-2653-2ADA-195A-D9C8EAB4E763}"/>
              </a:ext>
            </a:extLst>
          </p:cNvPr>
          <p:cNvSpPr/>
          <p:nvPr/>
        </p:nvSpPr>
        <p:spPr>
          <a:xfrm>
            <a:off x="239339" y="3075806"/>
            <a:ext cx="3562550" cy="129614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dirty="0"/>
              <a:t>La desvinculación de los equipos es una situación que puede influir en las personas, sobre todo aquellas cuya relación laboral podría terminar (contratados) o les implica una redistribución de su lugar de trabajo (funcionarios del organismo)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EECB6310-751C-62BE-8AA6-16DF48394E3C}"/>
              </a:ext>
            </a:extLst>
          </p:cNvPr>
          <p:cNvSpPr/>
          <p:nvPr/>
        </p:nvSpPr>
        <p:spPr>
          <a:xfrm>
            <a:off x="4051265" y="3700175"/>
            <a:ext cx="4042226" cy="129614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200" dirty="0"/>
              <a:t>El PM y eventualmente su contraparte en el organismo, deben tener en cuenta este aspecto motivacional durante el proyecto y más sobre el final del mismo y buscar acciones que puedan ayudar a mantener al staff motivado, como recomendar que sean considerados para otro proyecto, por ejemplo.</a:t>
            </a:r>
          </a:p>
        </p:txBody>
      </p:sp>
    </p:spTree>
    <p:extLst>
      <p:ext uri="{BB962C8B-B14F-4D97-AF65-F5344CB8AC3E}">
        <p14:creationId xmlns:p14="http://schemas.microsoft.com/office/powerpoint/2010/main" val="78016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5796136" y="1131590"/>
            <a:ext cx="3034089" cy="38860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Hemos terminado con la presentación de algunas recomendaciones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para la planificación y puesta en ejecución de proyectos de la Agencia.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A continuación, inicia un camino que esperamos vaya generando satisfacciones, aunque sabemos que será duro, porque siempre van a aparecer complicaciones, que aprenderemos a superar con la colaboración de todos quienes trabajan en la Agencia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Desde la </a:t>
            </a:r>
            <a:r>
              <a:rPr kumimoji="0" lang="es-UY" sz="1200" b="1" i="1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Oficina de Gestión de Proyectos 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agradecemos que hayas llegado hasta aquí y esperamos con mucho interés tus comentarios, sugerencias, propuestas, que nos permitan mejorar a toda la Agencia.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332558"/>
            <a:ext cx="7859712" cy="435776"/>
          </a:xfrm>
        </p:spPr>
        <p:txBody>
          <a:bodyPr/>
          <a:lstStyle/>
          <a:p>
            <a:r>
              <a:rPr lang="es-UY" b="1" dirty="0">
                <a:solidFill>
                  <a:srgbClr val="FFEE1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¿Cómo seguimos con los proyectos?</a:t>
            </a:r>
          </a:p>
        </p:txBody>
      </p:sp>
    </p:spTree>
    <p:extLst>
      <p:ext uri="{BB962C8B-B14F-4D97-AF65-F5344CB8AC3E}">
        <p14:creationId xmlns:p14="http://schemas.microsoft.com/office/powerpoint/2010/main" val="34775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 animBg="1"/>
      <p:bldP spid="2" grpId="0"/>
    </p:bldLst>
  </p:timing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ion de proyectos.potx" id="{3D3FE816-F26D-4826-89E4-A281E289918F}" vid="{EDAFF8FE-99CD-4D13-AD88-F67427BB1E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12284</TotalTime>
  <Words>1093</Words>
  <Application>Microsoft Office PowerPoint</Application>
  <PresentationFormat>Presentación en pantalla (16:9)</PresentationFormat>
  <Paragraphs>71</Paragraphs>
  <Slides>10</Slides>
  <Notes>0</Notes>
  <HiddenSlides>1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9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8" baseType="lpstr">
      <vt:lpstr>Arial</vt:lpstr>
      <vt:lpstr>Calibri</vt:lpstr>
      <vt:lpstr>Calibri Light</vt:lpstr>
      <vt:lpstr>Comic Sans MS</vt:lpstr>
      <vt:lpstr>Gill Sans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2_CONTENIDO 10 ENCUENTRO</vt:lpstr>
      <vt:lpstr>1_CONTENIDO 10 ENCUENTRO</vt:lpstr>
      <vt:lpstr>3_CONTENIDO 10 ENCUENTRO</vt:lpstr>
      <vt:lpstr>4_CONTENIDO 10 ENCUENTRO</vt:lpstr>
      <vt:lpstr>5_CONTENIDO 10 ENCUENTRO</vt:lpstr>
      <vt:lpstr>Office Theme</vt:lpstr>
      <vt:lpstr>CorelDRAW</vt:lpstr>
      <vt:lpstr>Presentación de PowerPoint</vt:lpstr>
      <vt:lpstr>Presentación de PowerPoint</vt:lpstr>
      <vt:lpstr>Cierre del proyecto o fase</vt:lpstr>
      <vt:lpstr>Cierre del proyecto o fase</vt:lpstr>
      <vt:lpstr>Cierre del proyecto o fase</vt:lpstr>
      <vt:lpstr>Cierre del proyecto o fase</vt:lpstr>
      <vt:lpstr>Presentación de PowerPoint</vt:lpstr>
      <vt:lpstr>Cierre del proyecto o fase</vt:lpstr>
      <vt:lpstr>¿Cómo seguimos con los proyectos?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570</cp:revision>
  <dcterms:created xsi:type="dcterms:W3CDTF">2017-07-14T14:51:12Z</dcterms:created>
  <dcterms:modified xsi:type="dcterms:W3CDTF">2024-05-20T23:02:13Z</dcterms:modified>
</cp:coreProperties>
</file>